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3"/>
  </p:notesMasterIdLst>
  <p:sldIdLst>
    <p:sldId id="256" r:id="rId2"/>
    <p:sldId id="310" r:id="rId3"/>
    <p:sldId id="311" r:id="rId4"/>
    <p:sldId id="264" r:id="rId5"/>
    <p:sldId id="265" r:id="rId6"/>
    <p:sldId id="266" r:id="rId7"/>
    <p:sldId id="275" r:id="rId8"/>
    <p:sldId id="284" r:id="rId9"/>
    <p:sldId id="288" r:id="rId10"/>
    <p:sldId id="285" r:id="rId11"/>
    <p:sldId id="286" r:id="rId12"/>
    <p:sldId id="287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8" r:id="rId21"/>
    <p:sldId id="312" r:id="rId22"/>
    <p:sldId id="336" r:id="rId23"/>
    <p:sldId id="313" r:id="rId24"/>
    <p:sldId id="320" r:id="rId25"/>
    <p:sldId id="322" r:id="rId26"/>
    <p:sldId id="315" r:id="rId27"/>
    <p:sldId id="316" r:id="rId28"/>
    <p:sldId id="329" r:id="rId29"/>
    <p:sldId id="330" r:id="rId30"/>
    <p:sldId id="332" r:id="rId31"/>
    <p:sldId id="331" r:id="rId32"/>
    <p:sldId id="323" r:id="rId33"/>
    <p:sldId id="318" r:id="rId34"/>
    <p:sldId id="319" r:id="rId35"/>
    <p:sldId id="333" r:id="rId36"/>
    <p:sldId id="324" r:id="rId37"/>
    <p:sldId id="326" r:id="rId38"/>
    <p:sldId id="327" r:id="rId39"/>
    <p:sldId id="328" r:id="rId40"/>
    <p:sldId id="314" r:id="rId41"/>
    <p:sldId id="335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7" d="100"/>
          <a:sy n="67" d="100"/>
        </p:scale>
        <p:origin x="-164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csev:Desktop:MOOC_ND_Dat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40761643286264"/>
          <c:y val="0.0601851851851852"/>
          <c:w val="0.93462345855152"/>
          <c:h val="0.82246937882764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Registration</c:v>
                </c:pt>
              </c:strCache>
            </c:strRef>
          </c:tx>
          <c:marker>
            <c:symbol val="none"/>
          </c:marker>
          <c:cat>
            <c:numRef>
              <c:f>Sheet1!$A$2:$A$16</c:f>
              <c:numCache>
                <c:formatCode>d\-mmm</c:formatCode>
                <c:ptCount val="15"/>
                <c:pt idx="0">
                  <c:v>41730.0</c:v>
                </c:pt>
                <c:pt idx="1">
                  <c:v>41742.0</c:v>
                </c:pt>
                <c:pt idx="2">
                  <c:v>41753.0</c:v>
                </c:pt>
                <c:pt idx="3">
                  <c:v>41779.0</c:v>
                </c:pt>
                <c:pt idx="4">
                  <c:v>41796.0</c:v>
                </c:pt>
                <c:pt idx="5">
                  <c:v>41799.0</c:v>
                </c:pt>
                <c:pt idx="6">
                  <c:v>41806.0</c:v>
                </c:pt>
                <c:pt idx="7">
                  <c:v>41813.0</c:v>
                </c:pt>
                <c:pt idx="8">
                  <c:v>41820.0</c:v>
                </c:pt>
                <c:pt idx="9">
                  <c:v>41827.0</c:v>
                </c:pt>
                <c:pt idx="10">
                  <c:v>41834.0</c:v>
                </c:pt>
                <c:pt idx="11">
                  <c:v>41841.0</c:v>
                </c:pt>
                <c:pt idx="12">
                  <c:v>41855.0</c:v>
                </c:pt>
                <c:pt idx="13">
                  <c:v>41862.0</c:v>
                </c:pt>
                <c:pt idx="14">
                  <c:v>41869.0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0.0</c:v>
                </c:pt>
                <c:pt idx="1">
                  <c:v>2858.0</c:v>
                </c:pt>
                <c:pt idx="2">
                  <c:v>11760.0</c:v>
                </c:pt>
                <c:pt idx="3">
                  <c:v>31167.0</c:v>
                </c:pt>
                <c:pt idx="4">
                  <c:v>65244.0</c:v>
                </c:pt>
                <c:pt idx="5">
                  <c:v>68205.0</c:v>
                </c:pt>
                <c:pt idx="6">
                  <c:v>73700.0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Lectures</c:v>
                </c:pt>
              </c:strCache>
            </c:strRef>
          </c:tx>
          <c:marker>
            <c:symbol val="none"/>
          </c:marker>
          <c:cat>
            <c:numRef>
              <c:f>Sheet1!$A$2:$A$16</c:f>
              <c:numCache>
                <c:formatCode>d\-mmm</c:formatCode>
                <c:ptCount val="15"/>
                <c:pt idx="0">
                  <c:v>41730.0</c:v>
                </c:pt>
                <c:pt idx="1">
                  <c:v>41742.0</c:v>
                </c:pt>
                <c:pt idx="2">
                  <c:v>41753.0</c:v>
                </c:pt>
                <c:pt idx="3">
                  <c:v>41779.0</c:v>
                </c:pt>
                <c:pt idx="4">
                  <c:v>41796.0</c:v>
                </c:pt>
                <c:pt idx="5">
                  <c:v>41799.0</c:v>
                </c:pt>
                <c:pt idx="6">
                  <c:v>41806.0</c:v>
                </c:pt>
                <c:pt idx="7">
                  <c:v>41813.0</c:v>
                </c:pt>
                <c:pt idx="8">
                  <c:v>41820.0</c:v>
                </c:pt>
                <c:pt idx="9">
                  <c:v>41827.0</c:v>
                </c:pt>
                <c:pt idx="10">
                  <c:v>41834.0</c:v>
                </c:pt>
                <c:pt idx="11">
                  <c:v>41841.0</c:v>
                </c:pt>
                <c:pt idx="12">
                  <c:v>41855.0</c:v>
                </c:pt>
                <c:pt idx="13">
                  <c:v>41862.0</c:v>
                </c:pt>
                <c:pt idx="14">
                  <c:v>41869.0</c:v>
                </c:pt>
              </c:numCache>
            </c:numRef>
          </c:cat>
          <c:val>
            <c:numRef>
              <c:f>Sheet1!$C$2:$C$16</c:f>
              <c:numCache>
                <c:formatCode>General</c:formatCode>
                <c:ptCount val="15"/>
                <c:pt idx="5">
                  <c:v>22508.0</c:v>
                </c:pt>
                <c:pt idx="6">
                  <c:v>18658.0</c:v>
                </c:pt>
                <c:pt idx="7">
                  <c:v>15181.0</c:v>
                </c:pt>
                <c:pt idx="8">
                  <c:v>13750.0</c:v>
                </c:pt>
                <c:pt idx="9">
                  <c:v>11233.0</c:v>
                </c:pt>
                <c:pt idx="10">
                  <c:v>10500.0</c:v>
                </c:pt>
                <c:pt idx="11">
                  <c:v>9844.0</c:v>
                </c:pt>
                <c:pt idx="12">
                  <c:v>8957.0</c:v>
                </c:pt>
                <c:pt idx="13">
                  <c:v>8193.0</c:v>
                </c:pt>
                <c:pt idx="14">
                  <c:v>7310.0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Quizzes</c:v>
                </c:pt>
              </c:strCache>
            </c:strRef>
          </c:tx>
          <c:marker>
            <c:symbol val="none"/>
          </c:marker>
          <c:cat>
            <c:numRef>
              <c:f>Sheet1!$A$2:$A$16</c:f>
              <c:numCache>
                <c:formatCode>d\-mmm</c:formatCode>
                <c:ptCount val="15"/>
                <c:pt idx="0">
                  <c:v>41730.0</c:v>
                </c:pt>
                <c:pt idx="1">
                  <c:v>41742.0</c:v>
                </c:pt>
                <c:pt idx="2">
                  <c:v>41753.0</c:v>
                </c:pt>
                <c:pt idx="3">
                  <c:v>41779.0</c:v>
                </c:pt>
                <c:pt idx="4">
                  <c:v>41796.0</c:v>
                </c:pt>
                <c:pt idx="5">
                  <c:v>41799.0</c:v>
                </c:pt>
                <c:pt idx="6">
                  <c:v>41806.0</c:v>
                </c:pt>
                <c:pt idx="7">
                  <c:v>41813.0</c:v>
                </c:pt>
                <c:pt idx="8">
                  <c:v>41820.0</c:v>
                </c:pt>
                <c:pt idx="9">
                  <c:v>41827.0</c:v>
                </c:pt>
                <c:pt idx="10">
                  <c:v>41834.0</c:v>
                </c:pt>
                <c:pt idx="11">
                  <c:v>41841.0</c:v>
                </c:pt>
                <c:pt idx="12">
                  <c:v>41855.0</c:v>
                </c:pt>
                <c:pt idx="13">
                  <c:v>41862.0</c:v>
                </c:pt>
                <c:pt idx="14">
                  <c:v>41869.0</c:v>
                </c:pt>
              </c:numCache>
            </c:numRef>
          </c:cat>
          <c:val>
            <c:numRef>
              <c:f>Sheet1!$D$2:$D$16</c:f>
              <c:numCache>
                <c:formatCode>General</c:formatCode>
                <c:ptCount val="15"/>
                <c:pt idx="5">
                  <c:v>18249.0</c:v>
                </c:pt>
                <c:pt idx="6">
                  <c:v>14445.0</c:v>
                </c:pt>
                <c:pt idx="7">
                  <c:v>12374.0</c:v>
                </c:pt>
                <c:pt idx="8">
                  <c:v>10800.0</c:v>
                </c:pt>
                <c:pt idx="9">
                  <c:v>9462.0</c:v>
                </c:pt>
                <c:pt idx="10">
                  <c:v>8528.0</c:v>
                </c:pt>
                <c:pt idx="11">
                  <c:v>7610.0</c:v>
                </c:pt>
                <c:pt idx="12">
                  <c:v>7040.0</c:v>
                </c:pt>
                <c:pt idx="13">
                  <c:v>6412.0</c:v>
                </c:pt>
                <c:pt idx="14">
                  <c:v>5827.0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89515992"/>
        <c:axId val="-2089342648"/>
      </c:lineChart>
      <c:dateAx>
        <c:axId val="-2089515992"/>
        <c:scaling>
          <c:orientation val="minMax"/>
        </c:scaling>
        <c:delete val="0"/>
        <c:axPos val="b"/>
        <c:numFmt formatCode="d\-mmm" sourceLinked="1"/>
        <c:majorTickMark val="out"/>
        <c:minorTickMark val="none"/>
        <c:tickLblPos val="nextTo"/>
        <c:crossAx val="-2089342648"/>
        <c:crosses val="autoZero"/>
        <c:auto val="1"/>
        <c:lblOffset val="100"/>
        <c:baseTimeUnit val="days"/>
      </c:dateAx>
      <c:valAx>
        <c:axId val="-208934264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8951599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19106017722319"/>
          <c:y val="0.226275882181394"/>
          <c:w val="0.138592898014343"/>
          <c:h val="0.278929352580927"/>
        </c:manualLayout>
      </c:layout>
      <c:overlay val="0"/>
      <c:spPr>
        <a:solidFill>
          <a:schemeClr val="bg1"/>
        </a:solidFill>
      </c:spPr>
      <c:txPr>
        <a:bodyPr/>
        <a:lstStyle/>
        <a:p>
          <a:pPr>
            <a:defRPr>
              <a:solidFill>
                <a:schemeClr val="tx1"/>
              </a:solidFill>
            </a:defRPr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B11BF7-9ABE-F642-938E-6AD11B997648}" type="datetimeFigureOut">
              <a:rPr lang="en-US" smtClean="0"/>
              <a:t>10/7/14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108F8B-6E59-9248-A718-7742F3983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570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Total students:</a:t>
            </a:r>
            <a:r>
              <a:rPr lang="en-US" baseline="0" dirty="0" smtClean="0"/>
              <a:t> 363K, paid 3325  1/10 finished 1/100 paid  150K students 1486 books wholesale for my book $3.82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08F8B-6E59-9248-A718-7742F39835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378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>
              <a:defRPr/>
            </a:pPr>
            <a:r>
              <a:rPr lang="en-US" dirty="0" smtClean="0"/>
              <a:t>Since I have a very active travel schedule, I decided to hold office hours in the major cities I have visited in the past 18 months.  I have held office hours in over 15 cities and in each location somewhere between two and 15 students show up.</a:t>
            </a:r>
            <a:endParaRPr lang="en-US" dirty="0"/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cs typeface="ＭＳ Ｐゴシック" charset="0"/>
                <a:sym typeface="Helvetica" charset="0"/>
              </a:defRPr>
            </a:lvl1pPr>
            <a:lvl2pPr marL="742950" indent="-285750" eaLnBrk="0"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2pPr>
            <a:lvl3pPr marL="1143000" indent="-228600" eaLnBrk="0"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3pPr>
            <a:lvl4pPr marL="1600200" indent="-228600" eaLnBrk="0"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4pPr>
            <a:lvl5pPr marL="2057400" indent="-228600" eaLnBrk="0"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9pPr>
          </a:lstStyle>
          <a:p>
            <a:pPr eaLnBrk="1"/>
            <a:fld id="{EC422466-C849-C146-A0E1-800D416E57EE}" type="slidenum">
              <a:rPr lang="en-US"/>
              <a:pPr eaLnBrk="1"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Actually I do have a clue...  Note </a:t>
            </a:r>
            <a:r>
              <a:rPr lang="en-US" dirty="0" err="1" smtClean="0"/>
              <a:t>Coursera</a:t>
            </a:r>
            <a:r>
              <a:rPr lang="en-US" dirty="0" smtClean="0"/>
              <a:t> logo.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C0DF2-815C-3A40-87F2-E1DEBEA77C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1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wrong with</a:t>
            </a:r>
            <a:r>
              <a:rPr lang="en-US" baseline="0" dirty="0" smtClean="0"/>
              <a:t> this picture??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C0DF2-815C-3A40-87F2-E1DEBEA77C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370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$65 from Pearson $130</a:t>
            </a:r>
            <a:r>
              <a:rPr lang="en-US" baseline="0" dirty="0" smtClean="0"/>
              <a:t> Form bookstore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C0DF2-815C-3A40-87F2-E1DEBEA77C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508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Will I get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C0DF2-815C-3A40-87F2-E1DEBEA77C4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905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08F8B-6E59-9248-A718-7742F39835E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65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08F8B-6E59-9248-A718-7742F39835E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658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08F8B-6E59-9248-A718-7742F39835E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65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82A-5DC7-574E-A998-1E55A1ED0B5A}" type="datetimeFigureOut">
              <a:rPr lang="en-US" smtClean="0"/>
              <a:t>10/7/14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EF7C-CDE3-794A-A3B7-4537F3F1A8B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82A-5DC7-574E-A998-1E55A1ED0B5A}" type="datetimeFigureOut">
              <a:rPr lang="en-US" smtClean="0"/>
              <a:t>10/7/14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EF7C-CDE3-794A-A3B7-4537F3F1A8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82A-5DC7-574E-A998-1E55A1ED0B5A}" type="datetimeFigureOut">
              <a:rPr lang="en-US" smtClean="0"/>
              <a:t>10/7/14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EF7C-CDE3-794A-A3B7-4537F3F1A8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82A-5DC7-574E-A998-1E55A1ED0B5A}" type="datetimeFigureOut">
              <a:rPr lang="en-US" smtClean="0"/>
              <a:t>10/7/14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EF7C-CDE3-794A-A3B7-4537F3F1A8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82A-5DC7-574E-A998-1E55A1ED0B5A}" type="datetimeFigureOut">
              <a:rPr lang="en-US" smtClean="0"/>
              <a:t>10/7/14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EF7C-CDE3-794A-A3B7-4537F3F1A8B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82A-5DC7-574E-A998-1E55A1ED0B5A}" type="datetimeFigureOut">
              <a:rPr lang="en-US" smtClean="0"/>
              <a:t>10/7/14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EF7C-CDE3-794A-A3B7-4537F3F1A8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82A-5DC7-574E-A998-1E55A1ED0B5A}" type="datetimeFigureOut">
              <a:rPr lang="en-US" smtClean="0"/>
              <a:t>10/7/14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EF7C-CDE3-794A-A3B7-4537F3F1A8B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82A-5DC7-574E-A998-1E55A1ED0B5A}" type="datetimeFigureOut">
              <a:rPr lang="en-US" smtClean="0"/>
              <a:t>10/7/14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EF7C-CDE3-794A-A3B7-4537F3F1A8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82A-5DC7-574E-A998-1E55A1ED0B5A}" type="datetimeFigureOut">
              <a:rPr lang="en-US" smtClean="0"/>
              <a:t>10/7/14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EF7C-CDE3-794A-A3B7-4537F3F1A8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82A-5DC7-574E-A998-1E55A1ED0B5A}" type="datetimeFigureOut">
              <a:rPr lang="en-US" smtClean="0"/>
              <a:t>10/7/14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EF7C-CDE3-794A-A3B7-4537F3F1A8B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82A-5DC7-574E-A998-1E55A1ED0B5A}" type="datetimeFigureOut">
              <a:rPr lang="en-US" smtClean="0"/>
              <a:t>10/7/14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EF7C-CDE3-794A-A3B7-4537F3F1A8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D21E82A-5DC7-574E-A998-1E55A1ED0B5A}" type="datetimeFigureOut">
              <a:rPr lang="en-US" smtClean="0"/>
              <a:t>10/7/14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8D64EF7C-CDE3-794A-A3B7-4537F3F1A8B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6.jpg"/><Relationship Id="rId7" Type="http://schemas.openxmlformats.org/officeDocument/2006/relationships/image" Target="../media/image17.jpg"/><Relationship Id="rId8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5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5" Type="http://schemas.openxmlformats.org/officeDocument/2006/relationships/image" Target="../media/image40.emf"/><Relationship Id="rId6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will the MOOC Change Between Now and 2020?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Charles </a:t>
            </a:r>
            <a:r>
              <a:rPr lang="en-US" dirty="0" smtClean="0"/>
              <a:t>Severance</a:t>
            </a:r>
          </a:p>
          <a:p>
            <a:r>
              <a:rPr lang="en-US" dirty="0" smtClean="0"/>
              <a:t>Notre Dame Digital Education Week</a:t>
            </a:r>
            <a:endParaRPr lang="en-US" dirty="0" smtClean="0"/>
          </a:p>
          <a:p>
            <a:r>
              <a:rPr lang="en-US" dirty="0" smtClean="0"/>
              <a:t>7-October-2014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300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60925"/>
            <a:ext cx="9144000" cy="3715673"/>
          </a:xfrm>
          <a:prstGeom prst="rect">
            <a:avLst/>
          </a:prstGeom>
        </p:spPr>
      </p:pic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701929"/>
          </a:xfrm>
          <a:prstGeom prst="rect">
            <a:avLst/>
          </a:prstGeom>
        </p:spPr>
      </p:pic>
      <p:pic>
        <p:nvPicPr>
          <p:cNvPr id="6" name="Picture 5" descr="Untitl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 b="21323"/>
          <a:stretch/>
        </p:blipFill>
        <p:spPr>
          <a:xfrm>
            <a:off x="7170824" y="1732854"/>
            <a:ext cx="1778941" cy="183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878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$198.35 get you?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Book</a:t>
            </a:r>
          </a:p>
          <a:p>
            <a:r>
              <a:rPr lang="en-US" dirty="0" smtClean="0"/>
              <a:t>Automatic Homework Grading Software</a:t>
            </a:r>
          </a:p>
          <a:p>
            <a:r>
              <a:rPr lang="en-US" dirty="0" smtClean="0"/>
              <a:t>Learning Management System Integration</a:t>
            </a:r>
          </a:p>
          <a:p>
            <a:r>
              <a:rPr lang="en-US" dirty="0" smtClean="0"/>
              <a:t>Instructor Materials</a:t>
            </a:r>
          </a:p>
          <a:p>
            <a:pPr lvl="1"/>
            <a:r>
              <a:rPr lang="en-US" dirty="0" smtClean="0"/>
              <a:t>Slides / Solutions Manual / Exams / Course Copy</a:t>
            </a:r>
          </a:p>
          <a:p>
            <a:r>
              <a:rPr lang="en-US" dirty="0" smtClean="0"/>
              <a:t>Instructor Training</a:t>
            </a:r>
          </a:p>
          <a:p>
            <a:r>
              <a:rPr lang="en-US" dirty="0" smtClean="0"/>
              <a:t>3-5 days from notification to full course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601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18238" y="2557966"/>
            <a:ext cx="4393150" cy="1569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Pearson Value</a:t>
            </a:r>
          </a:p>
          <a:p>
            <a:pPr algn="ctr"/>
            <a:r>
              <a:rPr lang="en-US" sz="48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Proposition</a:t>
            </a:r>
            <a:endParaRPr lang="en-US" sz="48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0373" y="465950"/>
            <a:ext cx="18881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Book</a:t>
            </a:r>
            <a:endParaRPr lang="en-US" sz="5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1857" y="5584581"/>
            <a:ext cx="34336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Marketing</a:t>
            </a:r>
            <a:endParaRPr lang="en-US" sz="54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0369" y="328275"/>
            <a:ext cx="40362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Teacher Prep</a:t>
            </a:r>
            <a:endParaRPr lang="en-US" sz="54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44697" y="5584581"/>
            <a:ext cx="27771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Software</a:t>
            </a:r>
            <a:endParaRPr lang="en-US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10" name="Straight Connector 9"/>
          <p:cNvCxnSpPr>
            <a:stCxn id="7" idx="2"/>
            <a:endCxn id="4" idx="0"/>
          </p:cNvCxnSpPr>
          <p:nvPr/>
        </p:nvCxnSpPr>
        <p:spPr>
          <a:xfrm flipH="1">
            <a:off x="4714813" y="1251605"/>
            <a:ext cx="2043659" cy="13063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2"/>
            <a:endCxn id="4" idx="0"/>
          </p:cNvCxnSpPr>
          <p:nvPr/>
        </p:nvCxnSpPr>
        <p:spPr>
          <a:xfrm>
            <a:off x="1304464" y="1389280"/>
            <a:ext cx="3410349" cy="11686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4" idx="2"/>
            <a:endCxn id="6" idx="0"/>
          </p:cNvCxnSpPr>
          <p:nvPr/>
        </p:nvCxnSpPr>
        <p:spPr>
          <a:xfrm flipH="1">
            <a:off x="2138658" y="4127626"/>
            <a:ext cx="2576155" cy="14569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0"/>
            <a:endCxn id="4" idx="2"/>
          </p:cNvCxnSpPr>
          <p:nvPr/>
        </p:nvCxnSpPr>
        <p:spPr>
          <a:xfrm flipH="1" flipV="1">
            <a:off x="4714813" y="4127626"/>
            <a:ext cx="2318452" cy="14569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73" y="2118227"/>
            <a:ext cx="1888182" cy="234848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68965" y="4540720"/>
            <a:ext cx="808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$200</a:t>
            </a:r>
            <a:endParaRPr lang="en-US" sz="2400" dirty="0"/>
          </a:p>
        </p:txBody>
      </p:sp>
      <p:pic>
        <p:nvPicPr>
          <p:cNvPr id="38" name="Picture 37" descr="Untitl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 b="21323"/>
          <a:stretch/>
        </p:blipFill>
        <p:spPr>
          <a:xfrm>
            <a:off x="7170824" y="2477690"/>
            <a:ext cx="1778941" cy="183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01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ntitl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1" r="4051" b="27652"/>
          <a:stretch/>
        </p:blipFill>
        <p:spPr>
          <a:xfrm>
            <a:off x="4885765" y="573252"/>
            <a:ext cx="3025006" cy="3077883"/>
          </a:xfrm>
          <a:prstGeom prst="rect">
            <a:avLst/>
          </a:prstGeom>
        </p:spPr>
      </p:pic>
      <p:pic>
        <p:nvPicPr>
          <p:cNvPr id="11" name="Picture 10" descr="new-square-p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765" y="573252"/>
            <a:ext cx="3025006" cy="3151048"/>
          </a:xfrm>
          <a:prstGeom prst="rect">
            <a:avLst/>
          </a:prstGeom>
        </p:spPr>
      </p:pic>
      <p:pic>
        <p:nvPicPr>
          <p:cNvPr id="4" name="Picture 3" descr="Untitl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 b="21323"/>
          <a:stretch/>
        </p:blipFill>
        <p:spPr>
          <a:xfrm>
            <a:off x="313765" y="558311"/>
            <a:ext cx="2984500" cy="30778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5477" y="3128193"/>
            <a:ext cx="2786948" cy="3466354"/>
          </a:xfrm>
          <a:prstGeom prst="rect">
            <a:avLst/>
          </a:prstGeom>
        </p:spPr>
      </p:pic>
      <p:pic>
        <p:nvPicPr>
          <p:cNvPr id="6" name="Picture 5" descr="BookCoverPreviewFront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662" y="2993722"/>
            <a:ext cx="2674044" cy="3765177"/>
          </a:xfrm>
          <a:prstGeom prst="rect">
            <a:avLst/>
          </a:prstGeom>
        </p:spPr>
      </p:pic>
      <p:pic>
        <p:nvPicPr>
          <p:cNvPr id="9" name="Picture 8" descr="search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15" y="3797186"/>
            <a:ext cx="901700" cy="1231900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pic>
        <p:nvPicPr>
          <p:cNvPr id="10" name="Picture 9" descr="imgres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725" y="3834737"/>
            <a:ext cx="1292039" cy="129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441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705"/>
            <a:ext cx="9144000" cy="576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02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350"/>
            <a:ext cx="9144000" cy="646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21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765" y="35494"/>
            <a:ext cx="70005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54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titled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47" y="515683"/>
            <a:ext cx="8307294" cy="616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43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What's Free...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Course Enrollment</a:t>
            </a:r>
          </a:p>
          <a:p>
            <a:pPr lvl="1"/>
            <a:r>
              <a:rPr lang="en-US" dirty="0" err="1" smtClean="0"/>
              <a:t>Coursera</a:t>
            </a:r>
            <a:r>
              <a:rPr lang="en-US" dirty="0" smtClean="0"/>
              <a:t>, Dr. Chuck Online, </a:t>
            </a:r>
            <a:r>
              <a:rPr lang="en-US" dirty="0" err="1" smtClean="0"/>
              <a:t>CourseSites</a:t>
            </a:r>
            <a:r>
              <a:rPr lang="en-US" dirty="0" smtClean="0"/>
              <a:t>, </a:t>
            </a:r>
            <a:r>
              <a:rPr lang="en-US" dirty="0" err="1" smtClean="0"/>
              <a:t>CanvasNet</a:t>
            </a:r>
            <a:r>
              <a:rPr lang="en-US" dirty="0" smtClean="0"/>
              <a:t> (soon)</a:t>
            </a:r>
          </a:p>
          <a:p>
            <a:r>
              <a:rPr lang="en-US" dirty="0" smtClean="0"/>
              <a:t>Statement of Accomplishment on </a:t>
            </a:r>
            <a:r>
              <a:rPr lang="en-US" dirty="0" err="1" smtClean="0"/>
              <a:t>Coursera</a:t>
            </a:r>
            <a:endParaRPr lang="en-US" dirty="0" smtClean="0"/>
          </a:p>
          <a:p>
            <a:r>
              <a:rPr lang="en-US" dirty="0" smtClean="0"/>
              <a:t>Badge on Dr. Chuck Online</a:t>
            </a:r>
          </a:p>
          <a:p>
            <a:r>
              <a:rPr lang="en-US" dirty="0" smtClean="0"/>
              <a:t>Book: PDF, MOBI, EPUB, </a:t>
            </a:r>
            <a:r>
              <a:rPr lang="en-US" dirty="0" err="1" smtClean="0"/>
              <a:t>iBooks</a:t>
            </a:r>
            <a:r>
              <a:rPr lang="en-US" dirty="0" smtClean="0"/>
              <a:t> (CC-BY-NC*)</a:t>
            </a:r>
          </a:p>
          <a:p>
            <a:r>
              <a:rPr lang="en-US" dirty="0" smtClean="0"/>
              <a:t>Lecture Slides in editable form (CC-BY)</a:t>
            </a:r>
          </a:p>
          <a:p>
            <a:r>
              <a:rPr lang="en-US" dirty="0" smtClean="0"/>
              <a:t>Lecture Videos in MP4 or YouTube (CC-BY) </a:t>
            </a:r>
          </a:p>
          <a:p>
            <a:r>
              <a:rPr lang="en-US" dirty="0" smtClean="0"/>
              <a:t>Auto-Grader software integrated into any LMS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126163"/>
            <a:ext cx="4435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</a:rPr>
              <a:t>* I will remove NC for a legitimate translation</a:t>
            </a:r>
            <a:endParaRPr lang="en-US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594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833462" cy="1143000"/>
          </a:xfrm>
        </p:spPr>
        <p:txBody>
          <a:bodyPr/>
          <a:lstStyle/>
          <a:p>
            <a:r>
              <a:rPr lang="en-US" dirty="0" smtClean="0"/>
              <a:t>Revenue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638800" cy="4525963"/>
          </a:xfrm>
        </p:spPr>
        <p:txBody>
          <a:bodyPr/>
          <a:lstStyle/>
          <a:p>
            <a:r>
              <a:rPr lang="en-US" dirty="0" smtClean="0"/>
              <a:t>Print Textbook ($8.99)</a:t>
            </a:r>
          </a:p>
          <a:p>
            <a:pPr lvl="1"/>
            <a:r>
              <a:rPr lang="en-US" dirty="0" smtClean="0"/>
              <a:t>Conversion rate 1/200 – Revenue $2.50</a:t>
            </a:r>
          </a:p>
          <a:p>
            <a:r>
              <a:rPr lang="en-US" dirty="0" smtClean="0"/>
              <a:t>Verified Certificates  ($40.00)</a:t>
            </a:r>
          </a:p>
          <a:p>
            <a:pPr lvl="1"/>
            <a:r>
              <a:rPr lang="en-US" dirty="0" smtClean="0"/>
              <a:t>Conversion rate 1/100 – Revenue $2.00</a:t>
            </a:r>
          </a:p>
          <a:p>
            <a:r>
              <a:rPr lang="en-US" dirty="0" smtClean="0"/>
              <a:t>Session 1: 30497</a:t>
            </a:r>
          </a:p>
          <a:p>
            <a:r>
              <a:rPr lang="en-US" dirty="0" smtClean="0"/>
              <a:t>Session 2: 73,861</a:t>
            </a:r>
          </a:p>
          <a:p>
            <a:r>
              <a:rPr lang="en-US" dirty="0" smtClean="0"/>
              <a:t>Session 3: 73,681</a:t>
            </a:r>
          </a:p>
        </p:txBody>
      </p:sp>
      <p:pic>
        <p:nvPicPr>
          <p:cNvPr id="4" name="Picture 3" descr="BookCoverPreviewFron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906" y="522478"/>
            <a:ext cx="2240750" cy="3155079"/>
          </a:xfrm>
          <a:prstGeom prst="rect">
            <a:avLst/>
          </a:prstGeom>
        </p:spPr>
      </p:pic>
      <p:pic>
        <p:nvPicPr>
          <p:cNvPr id="5" name="Picture 4" descr="ST_Cert_Example_0523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73" y="3869765"/>
            <a:ext cx="3576098" cy="276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69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1119" y="697023"/>
            <a:ext cx="81159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tx2"/>
                </a:solidFill>
              </a:rPr>
              <a:t>One of these things is not like the others:</a:t>
            </a:r>
          </a:p>
          <a:p>
            <a:endParaRPr lang="en-US" sz="4000" dirty="0" smtClean="0"/>
          </a:p>
          <a:p>
            <a:r>
              <a:rPr lang="en-US" sz="4000" dirty="0" smtClean="0"/>
              <a:t>	</a:t>
            </a:r>
            <a:r>
              <a:rPr lang="en-US" sz="4000" dirty="0" err="1" smtClean="0"/>
              <a:t>www.masteringphysics.com</a:t>
            </a:r>
            <a:endParaRPr lang="en-US" sz="4000" dirty="0" smtClean="0"/>
          </a:p>
          <a:p>
            <a:endParaRPr lang="en-US" sz="4000" dirty="0" smtClean="0"/>
          </a:p>
          <a:p>
            <a:r>
              <a:rPr lang="en-US" sz="4000" dirty="0" smtClean="0"/>
              <a:t>	</a:t>
            </a:r>
            <a:r>
              <a:rPr lang="en-US" sz="4000" dirty="0" err="1" smtClean="0"/>
              <a:t>www.masteringastronomy.com</a:t>
            </a:r>
            <a:endParaRPr lang="en-US" sz="4000" dirty="0" smtClean="0"/>
          </a:p>
          <a:p>
            <a:endParaRPr lang="en-US" sz="4000" dirty="0" smtClean="0"/>
          </a:p>
          <a:p>
            <a:r>
              <a:rPr lang="en-US" sz="4000" dirty="0" smtClean="0"/>
              <a:t>	</a:t>
            </a:r>
            <a:r>
              <a:rPr lang="en-US" sz="4000" dirty="0" err="1" smtClean="0"/>
              <a:t>www.masteringpython.com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1119439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55206" y="2557966"/>
            <a:ext cx="3319213" cy="1446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Value</a:t>
            </a:r>
          </a:p>
          <a:p>
            <a:pPr algn="ctr"/>
            <a:r>
              <a:rPr lang="en-US" sz="44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Proposition</a:t>
            </a:r>
            <a:endParaRPr lang="en-US" sz="44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0373" y="465950"/>
            <a:ext cx="18881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Book</a:t>
            </a:r>
            <a:endParaRPr lang="en-US" sz="5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916" y="5596103"/>
            <a:ext cx="34336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Marketing</a:t>
            </a:r>
            <a:endParaRPr lang="en-US" sz="54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0369" y="328275"/>
            <a:ext cx="40362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Teacher Prep</a:t>
            </a:r>
            <a:endParaRPr lang="en-US" sz="54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46176" y="4553640"/>
            <a:ext cx="27771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Software</a:t>
            </a:r>
            <a:endParaRPr lang="en-US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10" name="Straight Connector 9"/>
          <p:cNvCxnSpPr>
            <a:stCxn id="7" idx="2"/>
            <a:endCxn id="4" idx="0"/>
          </p:cNvCxnSpPr>
          <p:nvPr/>
        </p:nvCxnSpPr>
        <p:spPr>
          <a:xfrm flipH="1">
            <a:off x="4714813" y="1251605"/>
            <a:ext cx="2043659" cy="13063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2"/>
            <a:endCxn id="4" idx="0"/>
          </p:cNvCxnSpPr>
          <p:nvPr/>
        </p:nvCxnSpPr>
        <p:spPr>
          <a:xfrm>
            <a:off x="1304464" y="1389280"/>
            <a:ext cx="3410349" cy="11686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4" idx="2"/>
            <a:endCxn id="6" idx="0"/>
          </p:cNvCxnSpPr>
          <p:nvPr/>
        </p:nvCxnSpPr>
        <p:spPr>
          <a:xfrm flipH="1">
            <a:off x="1869717" y="4004516"/>
            <a:ext cx="2845096" cy="159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1"/>
            <a:endCxn id="4" idx="2"/>
          </p:cNvCxnSpPr>
          <p:nvPr/>
        </p:nvCxnSpPr>
        <p:spPr>
          <a:xfrm flipH="1" flipV="1">
            <a:off x="4714813" y="4004516"/>
            <a:ext cx="1531363" cy="10107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60373" y="4720013"/>
            <a:ext cx="1647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Free (or $9)</a:t>
            </a:r>
            <a:endParaRPr lang="en-US" sz="2400" dirty="0"/>
          </a:p>
        </p:txBody>
      </p:sp>
      <p:pic>
        <p:nvPicPr>
          <p:cNvPr id="15" name="Picture 14" descr="new-square-p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922" y="2327514"/>
            <a:ext cx="1905389" cy="1984780"/>
          </a:xfrm>
          <a:prstGeom prst="rect">
            <a:avLst/>
          </a:prstGeom>
        </p:spPr>
      </p:pic>
      <p:pic>
        <p:nvPicPr>
          <p:cNvPr id="16" name="Picture 15" descr="BookCoverPreviewFron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1" y="2000720"/>
            <a:ext cx="1888808" cy="2659528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4256433" y="4004516"/>
            <a:ext cx="3531511" cy="2585774"/>
            <a:chOff x="4256433" y="4004516"/>
            <a:chExt cx="3531511" cy="2585774"/>
          </a:xfrm>
        </p:grpSpPr>
        <p:sp>
          <p:nvSpPr>
            <p:cNvPr id="18" name="Rectangle 17"/>
            <p:cNvSpPr/>
            <p:nvPr/>
          </p:nvSpPr>
          <p:spPr>
            <a:xfrm>
              <a:off x="4256433" y="5666960"/>
              <a:ext cx="353151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sz="54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Community</a:t>
              </a:r>
              <a:endPara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cxnSp>
          <p:nvCxnSpPr>
            <p:cNvPr id="20" name="Straight Connector 19"/>
            <p:cNvCxnSpPr>
              <a:stCxn id="18" idx="0"/>
              <a:endCxn id="4" idx="2"/>
            </p:cNvCxnSpPr>
            <p:nvPr/>
          </p:nvCxnSpPr>
          <p:spPr>
            <a:xfrm flipH="1" flipV="1">
              <a:off x="4714813" y="4004516"/>
              <a:ext cx="1307376" cy="16624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2741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26" y="520994"/>
            <a:ext cx="6040501" cy="3653699"/>
          </a:xfrm>
          <a:prstGeom prst="rect">
            <a:avLst/>
          </a:prstGeom>
          <a:ln w="28575" cmpd="sng">
            <a:solidFill>
              <a:srgbClr val="4F81BD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4330477" y="604885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dirty="0"/>
              <a:t>slides.pr4e.org</a:t>
            </a:r>
          </a:p>
          <a:p>
            <a:pPr algn="r"/>
            <a:r>
              <a:rPr lang="en-US" dirty="0"/>
              <a:t>translate.pr4e.org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2699" y="4944680"/>
            <a:ext cx="48753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Open / Free has other advantages...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388" y="1400280"/>
            <a:ext cx="3008265" cy="4493674"/>
          </a:xfrm>
          <a:prstGeom prst="rect">
            <a:avLst/>
          </a:prstGeom>
          <a:ln w="28575" cmpd="sng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730978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63" y="398088"/>
            <a:ext cx="8239861" cy="645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12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78" y="571541"/>
            <a:ext cx="3440087" cy="25573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077" y="540570"/>
            <a:ext cx="3335930" cy="4794151"/>
          </a:xfrm>
          <a:prstGeom prst="rect">
            <a:avLst/>
          </a:prstGeom>
          <a:ln w="38100" cmpd="sng">
            <a:solidFill>
              <a:srgbClr val="4F81BD"/>
            </a:solidFill>
          </a:ln>
        </p:spPr>
      </p:pic>
      <p:pic>
        <p:nvPicPr>
          <p:cNvPr id="7" name="Picture 6" descr="Untitl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16" y="3892049"/>
            <a:ext cx="4677515" cy="2637504"/>
          </a:xfrm>
          <a:prstGeom prst="rect">
            <a:avLst/>
          </a:prstGeom>
        </p:spPr>
      </p:pic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081" y="4526688"/>
            <a:ext cx="2822784" cy="211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928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00" y="612320"/>
            <a:ext cx="5880100" cy="4394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981" y="3133682"/>
            <a:ext cx="4719977" cy="35288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21665" y="5445663"/>
            <a:ext cx="29955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North Quad</a:t>
            </a:r>
          </a:p>
          <a:p>
            <a:r>
              <a:rPr lang="en-US" dirty="0"/>
              <a:t>University of Michigan</a:t>
            </a:r>
          </a:p>
          <a:p>
            <a:r>
              <a:rPr lang="en-US" dirty="0"/>
              <a:t>Ann Arbor, MI, USA</a:t>
            </a:r>
          </a:p>
        </p:txBody>
      </p:sp>
      <p:sp>
        <p:nvSpPr>
          <p:cNvPr id="7" name="Rectangle 6"/>
          <p:cNvSpPr/>
          <p:nvPr/>
        </p:nvSpPr>
        <p:spPr>
          <a:xfrm>
            <a:off x="6793040" y="2283981"/>
            <a:ext cx="1815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2455 North Quad</a:t>
            </a:r>
          </a:p>
        </p:txBody>
      </p:sp>
    </p:spTree>
    <p:extLst>
      <p:ext uri="{BB962C8B-B14F-4D97-AF65-F5344CB8AC3E}">
        <p14:creationId xmlns:p14="http://schemas.microsoft.com/office/powerpoint/2010/main" val="3397927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Looking at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203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54407"/>
            <a:ext cx="9144001" cy="52569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14567" y="6211310"/>
            <a:ext cx="1124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PR4E#002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09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802111"/>
              </p:ext>
            </p:extLst>
          </p:nvPr>
        </p:nvGraphicFramePr>
        <p:xfrm>
          <a:off x="77442" y="1657382"/>
          <a:ext cx="8949131" cy="4433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759718" y="6275908"/>
            <a:ext cx="1124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PR4E#002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 of Registration to Class 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122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13"/>
            <a:ext cx="8959850" cy="50419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759718" y="6091242"/>
            <a:ext cx="1071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IHTS#006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194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13"/>
            <a:ext cx="8959850" cy="50419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3624300" y="2338923"/>
            <a:ext cx="0" cy="27726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5752081" y="2338923"/>
            <a:ext cx="38119" cy="27701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759718" y="6091242"/>
            <a:ext cx="1071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IHTS#006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917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414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08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Scheduled MOOCs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F2F structure maps nicely to MOOC</a:t>
            </a:r>
          </a:p>
          <a:p>
            <a:r>
              <a:rPr lang="en-US" dirty="0" smtClean="0"/>
              <a:t>All students are working on the same homework they can help each other</a:t>
            </a:r>
          </a:p>
          <a:p>
            <a:r>
              <a:rPr lang="en-US" dirty="0" smtClean="0"/>
              <a:t>You get time off between semesters to rework things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941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Scheduled MOOCs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Changing dates throughout a class for a new semester is no fun</a:t>
            </a:r>
          </a:p>
          <a:p>
            <a:r>
              <a:rPr lang="en-US" dirty="0" smtClean="0"/>
              <a:t>No good way to test software between classes so first week is always a bit crazy</a:t>
            </a:r>
          </a:p>
          <a:p>
            <a:r>
              <a:rPr lang="en-US" dirty="0" smtClean="0"/>
              <a:t>Students want extensions for extenuating circumstances</a:t>
            </a:r>
          </a:p>
          <a:p>
            <a:r>
              <a:rPr lang="en-US" dirty="0" smtClean="0"/>
              <a:t>Many students know the material and just want the certificate – always asking to go faster</a:t>
            </a:r>
          </a:p>
          <a:p>
            <a:r>
              <a:rPr lang="en-US" dirty="0" smtClean="0"/>
              <a:t>If you make a mistake you need to extend the schedule</a:t>
            </a:r>
          </a:p>
          <a:p>
            <a:r>
              <a:rPr lang="en-US" dirty="0" smtClean="0"/>
              <a:t>Closing down a course for certificate award takes 1-2 days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669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Self-Paced Technical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Streaming / Social Peer-Grading</a:t>
            </a:r>
          </a:p>
          <a:p>
            <a:r>
              <a:rPr lang="en-US" dirty="0" smtClean="0"/>
              <a:t>Contextualized help by time/topic</a:t>
            </a:r>
          </a:p>
          <a:p>
            <a:r>
              <a:rPr lang="en-US" dirty="0" smtClean="0"/>
              <a:t>Discussion board posts can't last forever – subtle</a:t>
            </a:r>
          </a:p>
          <a:p>
            <a:pPr lvl="1"/>
            <a:r>
              <a:rPr lang="en-US" dirty="0" smtClean="0"/>
              <a:t>Schedule allows restart</a:t>
            </a:r>
            <a:endParaRPr lang="en-US" dirty="0"/>
          </a:p>
          <a:p>
            <a:r>
              <a:rPr lang="en-US" dirty="0" smtClean="0"/>
              <a:t>Content needs so be pretty clean 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chedule allows focus and limits risk</a:t>
            </a:r>
          </a:p>
          <a:p>
            <a:r>
              <a:rPr lang="en-US" dirty="0" smtClean="0"/>
              <a:t>Need a self-sustaining community / culture</a:t>
            </a:r>
          </a:p>
          <a:p>
            <a:r>
              <a:rPr lang="en-US" dirty="0" smtClean="0"/>
              <a:t>Can you ever take time off?</a:t>
            </a:r>
          </a:p>
          <a:p>
            <a:r>
              <a:rPr lang="en-US" dirty="0" smtClean="0"/>
              <a:t>What is the role of the teacher?</a:t>
            </a:r>
          </a:p>
          <a:p>
            <a:pPr lvl="1"/>
            <a:r>
              <a:rPr lang="en-US" dirty="0" smtClean="0"/>
              <a:t>Schedule avoids the need to be everywhere at the same time?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179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2" name="Group 4"/>
          <p:cNvGrpSpPr>
            <a:grpSpLocks/>
          </p:cNvGrpSpPr>
          <p:nvPr/>
        </p:nvGrpSpPr>
        <p:grpSpPr bwMode="auto">
          <a:xfrm>
            <a:off x="371475" y="2266760"/>
            <a:ext cx="2476203" cy="2939231"/>
            <a:chOff x="508000" y="3048000"/>
            <a:chExt cx="4402667" cy="3919276"/>
          </a:xfrm>
        </p:grpSpPr>
        <p:pic>
          <p:nvPicPr>
            <p:cNvPr id="30729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000" y="3048000"/>
              <a:ext cx="4402667" cy="299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30" name="TextBox 6"/>
            <p:cNvSpPr txBox="1">
              <a:spLocks noChangeArrowheads="1"/>
            </p:cNvSpPr>
            <p:nvPr/>
          </p:nvSpPr>
          <p:spPr bwMode="auto">
            <a:xfrm>
              <a:off x="1331430" y="6279369"/>
              <a:ext cx="2771518" cy="687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45143" tIns="72571" rIns="145143" bIns="72571">
              <a:spAutoFit/>
            </a:bodyPr>
            <a:lstStyle>
              <a:lvl1pPr eaLnBrk="0"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ＭＳ Ｐゴシック" charset="0"/>
                  <a:sym typeface="Helvetica" charset="0"/>
                </a:defRPr>
              </a:lvl1pPr>
              <a:lvl2pPr marL="742950" indent="-285750" eaLnBrk="0"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sym typeface="Helvetica" charset="0"/>
                </a:defRPr>
              </a:lvl2pPr>
              <a:lvl3pPr marL="1143000" indent="-228600" eaLnBrk="0"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sym typeface="Helvetica" charset="0"/>
                </a:defRPr>
              </a:lvl3pPr>
              <a:lvl4pPr marL="1600200" indent="-228600" eaLnBrk="0"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sym typeface="Helvetica" charset="0"/>
                </a:defRPr>
              </a:lvl4pPr>
              <a:lvl5pPr marL="2057400" indent="-228600" eaLnBrk="0"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sym typeface="Helvetic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sym typeface="Helvetic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sym typeface="Helvetic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sym typeface="Helvetic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sym typeface="Helvetica" charset="0"/>
                </a:defRPr>
              </a:lvl9pPr>
            </a:lstStyle>
            <a:p>
              <a:pPr algn="ctr" eaLnBrk="1"/>
              <a:r>
                <a:rPr lang="en-US" sz="2400" dirty="0"/>
                <a:t>Sue (CA)</a:t>
              </a:r>
            </a:p>
          </p:txBody>
        </p:sp>
      </p:grpSp>
      <p:grpSp>
        <p:nvGrpSpPr>
          <p:cNvPr id="30723" name="Group 7"/>
          <p:cNvGrpSpPr>
            <a:grpSpLocks/>
          </p:cNvGrpSpPr>
          <p:nvPr/>
        </p:nvGrpSpPr>
        <p:grpSpPr bwMode="auto">
          <a:xfrm>
            <a:off x="6672262" y="2078641"/>
            <a:ext cx="2045211" cy="3315324"/>
            <a:chOff x="11176000" y="3048000"/>
            <a:chExt cx="3636548" cy="4419608"/>
          </a:xfrm>
        </p:grpSpPr>
        <p:pic>
          <p:nvPicPr>
            <p:cNvPr id="30727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49"/>
            <a:stretch>
              <a:fillRect/>
            </a:stretch>
          </p:blipFill>
          <p:spPr bwMode="auto">
            <a:xfrm>
              <a:off x="11176000" y="3048000"/>
              <a:ext cx="3604236" cy="35824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28" name="TextBox 9"/>
            <p:cNvSpPr txBox="1">
              <a:spLocks noChangeArrowheads="1"/>
            </p:cNvSpPr>
            <p:nvPr/>
          </p:nvSpPr>
          <p:spPr bwMode="auto">
            <a:xfrm>
              <a:off x="11220015" y="6779882"/>
              <a:ext cx="3592533" cy="687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45143" tIns="72571" rIns="145143" bIns="72571">
              <a:spAutoFit/>
            </a:bodyPr>
            <a:lstStyle>
              <a:lvl1pPr eaLnBrk="0"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ＭＳ Ｐゴシック" charset="0"/>
                  <a:sym typeface="Helvetica" charset="0"/>
                </a:defRPr>
              </a:lvl1pPr>
              <a:lvl2pPr marL="742950" indent="-285750" eaLnBrk="0"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sym typeface="Helvetica" charset="0"/>
                </a:defRPr>
              </a:lvl2pPr>
              <a:lvl3pPr marL="1143000" indent="-228600" eaLnBrk="0"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sym typeface="Helvetica" charset="0"/>
                </a:defRPr>
              </a:lvl3pPr>
              <a:lvl4pPr marL="1600200" indent="-228600" eaLnBrk="0"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sym typeface="Helvetica" charset="0"/>
                </a:defRPr>
              </a:lvl4pPr>
              <a:lvl5pPr marL="2057400" indent="-228600" eaLnBrk="0"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sym typeface="Helvetic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sym typeface="Helvetic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sym typeface="Helvetic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sym typeface="Helvetic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sym typeface="Helvetica" charset="0"/>
                </a:defRPr>
              </a:lvl9pPr>
            </a:lstStyle>
            <a:p>
              <a:pPr algn="ctr" eaLnBrk="1"/>
              <a:r>
                <a:rPr lang="en-US" sz="2400" dirty="0"/>
                <a:t>Mauro (Italy)</a:t>
              </a:r>
            </a:p>
          </p:txBody>
        </p:sp>
      </p:grpSp>
      <p:grpSp>
        <p:nvGrpSpPr>
          <p:cNvPr id="30724" name="Group 10"/>
          <p:cNvGrpSpPr>
            <a:grpSpLocks/>
          </p:cNvGrpSpPr>
          <p:nvPr/>
        </p:nvGrpSpPr>
        <p:grpSpPr bwMode="auto">
          <a:xfrm>
            <a:off x="3574534" y="2282239"/>
            <a:ext cx="2347636" cy="2908254"/>
            <a:chOff x="5495892" y="3048000"/>
            <a:chExt cx="4173041" cy="3877814"/>
          </a:xfrm>
        </p:grpSpPr>
        <p:pic>
          <p:nvPicPr>
            <p:cNvPr id="30725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7200" y="3048000"/>
              <a:ext cx="4131733" cy="3014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26" name="TextBox 12"/>
            <p:cNvSpPr txBox="1">
              <a:spLocks noChangeArrowheads="1"/>
            </p:cNvSpPr>
            <p:nvPr/>
          </p:nvSpPr>
          <p:spPr bwMode="auto">
            <a:xfrm>
              <a:off x="5495892" y="6237934"/>
              <a:ext cx="4078447" cy="687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45143" tIns="72571" rIns="145143" bIns="72571">
              <a:spAutoFit/>
            </a:bodyPr>
            <a:lstStyle>
              <a:lvl1pPr eaLnBrk="0"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ＭＳ Ｐゴシック" charset="0"/>
                  <a:sym typeface="Helvetica" charset="0"/>
                </a:defRPr>
              </a:lvl1pPr>
              <a:lvl2pPr marL="742950" indent="-285750" eaLnBrk="0"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sym typeface="Helvetica" charset="0"/>
                </a:defRPr>
              </a:lvl2pPr>
              <a:lvl3pPr marL="1143000" indent="-228600" eaLnBrk="0"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sym typeface="Helvetica" charset="0"/>
                </a:defRPr>
              </a:lvl3pPr>
              <a:lvl4pPr marL="1600200" indent="-228600" eaLnBrk="0"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sym typeface="Helvetica" charset="0"/>
                </a:defRPr>
              </a:lvl4pPr>
              <a:lvl5pPr marL="2057400" indent="-228600" eaLnBrk="0"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sym typeface="Helvetic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sym typeface="Helvetic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sym typeface="Helvetic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sym typeface="Helvetic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Helvetica" charset="0"/>
                  <a:ea typeface="ＭＳ Ｐゴシック" charset="0"/>
                  <a:sym typeface="Helvetica" charset="0"/>
                </a:defRPr>
              </a:lvl9pPr>
            </a:lstStyle>
            <a:p>
              <a:pPr algn="ctr" eaLnBrk="1"/>
              <a:r>
                <a:rPr lang="en-US" sz="2400" dirty="0" err="1"/>
                <a:t>Mazen</a:t>
              </a:r>
              <a:r>
                <a:rPr lang="en-US" sz="2400" dirty="0"/>
                <a:t> (Egypt)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 Community Teaching Assistants</a:t>
            </a: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5598103" y="6115050"/>
            <a:ext cx="3119370" cy="47705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en-US" sz="2500" dirty="0" err="1" smtClean="0"/>
              <a:t>voices.dr</a:t>
            </a:r>
            <a:r>
              <a:rPr lang="en-US" sz="2500" dirty="0" err="1"/>
              <a:t>-chuck.com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583865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03" y="683681"/>
            <a:ext cx="2769096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202" y="797980"/>
            <a:ext cx="3187897" cy="177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00" y="645580"/>
            <a:ext cx="2438698" cy="1925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450" y="3141131"/>
            <a:ext cx="3860304" cy="2620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TextBox 7"/>
          <p:cNvSpPr txBox="1">
            <a:spLocks noChangeArrowheads="1"/>
          </p:cNvSpPr>
          <p:nvPr/>
        </p:nvSpPr>
        <p:spPr bwMode="auto">
          <a:xfrm>
            <a:off x="418803" y="3338513"/>
            <a:ext cx="401389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spAutoFit/>
          </a:bodyPr>
          <a:lstStyle>
            <a:lvl1pPr eaLnBrk="0"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cs typeface="ＭＳ Ｐゴシック" charset="0"/>
                <a:sym typeface="Helvetica" charset="0"/>
              </a:defRPr>
            </a:lvl1pPr>
            <a:lvl2pPr marL="742950" indent="-285750" eaLnBrk="0"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2pPr>
            <a:lvl3pPr marL="1143000" indent="-228600" eaLnBrk="0"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3pPr>
            <a:lvl4pPr marL="1600200" indent="-228600" eaLnBrk="0"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4pPr>
            <a:lvl5pPr marL="2057400" indent="-228600" eaLnBrk="0"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9pPr>
          </a:lstStyle>
          <a:p>
            <a:pPr eaLnBrk="1"/>
            <a:r>
              <a:rPr lang="en-US" sz="2400" dirty="0"/>
              <a:t>New York, Los Angeles, Ann Arbor, Chicago, Washington DC, Memphis, Seattle, Seoul, Barcelona,  London, Mexico City,  Amsterdam, Manila Melbourne, Perth...</a:t>
            </a:r>
          </a:p>
        </p:txBody>
      </p:sp>
      <p:sp>
        <p:nvSpPr>
          <p:cNvPr id="31750" name="Rectangle 8"/>
          <p:cNvSpPr>
            <a:spLocks noChangeArrowheads="1"/>
          </p:cNvSpPr>
          <p:nvPr/>
        </p:nvSpPr>
        <p:spPr bwMode="auto">
          <a:xfrm>
            <a:off x="4957763" y="6115050"/>
            <a:ext cx="3867033" cy="477054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en-US" sz="2500" dirty="0">
                <a:solidFill>
                  <a:srgbClr val="292934"/>
                </a:solidFill>
              </a:rPr>
              <a:t>office-</a:t>
            </a:r>
            <a:r>
              <a:rPr lang="en-US" sz="2500" dirty="0" err="1">
                <a:solidFill>
                  <a:srgbClr val="292934"/>
                </a:solidFill>
              </a:rPr>
              <a:t>hours.dr</a:t>
            </a:r>
            <a:r>
              <a:rPr lang="en-US" sz="2500" dirty="0">
                <a:solidFill>
                  <a:srgbClr val="292934"/>
                </a:solidFill>
              </a:rPr>
              <a:t>-</a:t>
            </a:r>
            <a:r>
              <a:rPr lang="en-US" sz="2500" dirty="0" err="1">
                <a:solidFill>
                  <a:srgbClr val="292934"/>
                </a:solidFill>
              </a:rPr>
              <a:t>chuck.com</a:t>
            </a:r>
            <a:endParaRPr lang="en-US" sz="2500" dirty="0">
              <a:solidFill>
                <a:srgbClr val="2929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91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But when </a:t>
            </a:r>
            <a:r>
              <a:rPr lang="en-US" dirty="0" smtClean="0"/>
              <a:t>SELF PACED </a:t>
            </a:r>
            <a:r>
              <a:rPr lang="en-US" dirty="0" smtClean="0"/>
              <a:t>works...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912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not Self Paced Right Away?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79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Development by Semesters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(1) Pick book, develop slides and assignments</a:t>
            </a:r>
          </a:p>
          <a:p>
            <a:r>
              <a:rPr lang="en-US" sz="3200" dirty="0" smtClean="0"/>
              <a:t>(2) Fine tune materials from (1)</a:t>
            </a:r>
          </a:p>
          <a:p>
            <a:r>
              <a:rPr lang="en-US" sz="3200" dirty="0" smtClean="0"/>
              <a:t>(3) Build auto grader, record lectures, mini-flip</a:t>
            </a:r>
          </a:p>
          <a:p>
            <a:r>
              <a:rPr lang="en-US" sz="3200" dirty="0" smtClean="0"/>
              <a:t>(4) Write 250-page book, refine materials</a:t>
            </a:r>
          </a:p>
          <a:p>
            <a:r>
              <a:rPr lang="en-US" sz="3200" dirty="0" smtClean="0"/>
              <a:t>(5) Teach scheduled MOOC</a:t>
            </a:r>
          </a:p>
          <a:p>
            <a:r>
              <a:rPr lang="en-US" sz="3200" dirty="0" smtClean="0"/>
              <a:t>(6) Convert MOOC to self-paced</a:t>
            </a:r>
          </a:p>
        </p:txBody>
      </p:sp>
    </p:spTree>
    <p:extLst>
      <p:ext uri="{BB962C8B-B14F-4D97-AF65-F5344CB8AC3E}">
        <p14:creationId xmlns:p14="http://schemas.microsoft.com/office/powerpoint/2010/main" val="3281833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015"/>
            <a:ext cx="9144000" cy="54750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57657" y="4923764"/>
            <a:ext cx="3686826" cy="58477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err="1" smtClean="0"/>
              <a:t>www.php-intro.com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40603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Beyond Self Paced...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622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03" y="588603"/>
            <a:ext cx="8998797" cy="565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1917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2411" y="5041726"/>
            <a:ext cx="7502708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This morning at Disrupt SF, </a:t>
            </a:r>
            <a:r>
              <a:rPr lang="en-US" dirty="0" err="1"/>
              <a:t>Coursera’s</a:t>
            </a:r>
            <a:r>
              <a:rPr lang="en-US" dirty="0"/>
              <a:t> president Daphne </a:t>
            </a:r>
            <a:r>
              <a:rPr lang="en-US" dirty="0" err="1"/>
              <a:t>Koller</a:t>
            </a:r>
            <a:r>
              <a:rPr lang="en-US" dirty="0"/>
              <a:t> pushed back against the notion that her company is a for-profit education company: In her view, </a:t>
            </a:r>
            <a:r>
              <a:rPr lang="en-US" b="1" dirty="0" err="1"/>
              <a:t>Coursera</a:t>
            </a:r>
            <a:r>
              <a:rPr lang="en-US" b="1" dirty="0"/>
              <a:t> is instead a for-profit technology company.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97" y="373765"/>
            <a:ext cx="6412223" cy="427328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0373" y="6407594"/>
            <a:ext cx="89736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techcrunch.com</a:t>
            </a:r>
            <a:r>
              <a:rPr lang="en-US" sz="1200" dirty="0"/>
              <a:t>/2014/09/10/coursera-president-daphne-koller-2014-is-the-year-moocs-will-come-of-age/</a:t>
            </a:r>
          </a:p>
        </p:txBody>
      </p:sp>
    </p:spTree>
    <p:extLst>
      <p:ext uri="{BB962C8B-B14F-4D97-AF65-F5344CB8AC3E}">
        <p14:creationId xmlns:p14="http://schemas.microsoft.com/office/powerpoint/2010/main" val="3097672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G_414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18501" y="484055"/>
            <a:ext cx="33454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smtClean="0">
                <a:solidFill>
                  <a:schemeClr val="bg2"/>
                </a:solidFill>
              </a:rPr>
              <a:t>Questions...</a:t>
            </a:r>
            <a:endParaRPr lang="en-US" sz="4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474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3" y="488897"/>
            <a:ext cx="9064168" cy="6028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8612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50" y="581978"/>
            <a:ext cx="7592647" cy="614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7214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9385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125" y="2991551"/>
            <a:ext cx="4130694" cy="3039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7582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Game On....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95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ocke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21" y="621832"/>
            <a:ext cx="8017435" cy="586163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7784353" y="3029094"/>
            <a:ext cx="1075765" cy="433294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334000" y="1116624"/>
            <a:ext cx="537883" cy="1359647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2014-tattoo-coursera-left-shoulder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14" t="40317" b="12162"/>
          <a:stretch/>
        </p:blipFill>
        <p:spPr>
          <a:xfrm>
            <a:off x="1015999" y="1336143"/>
            <a:ext cx="3106616" cy="345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214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490</TotalTime>
  <Words>805</Words>
  <Application>Microsoft Macintosh PowerPoint</Application>
  <PresentationFormat>On-screen Show (4:3)</PresentationFormat>
  <Paragraphs>124</Paragraphs>
  <Slides>41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Clarity</vt:lpstr>
      <vt:lpstr>How will the MOOC Change Between Now and 2020?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Game On....</vt:lpstr>
      <vt:lpstr>PowerPoint Presentation</vt:lpstr>
      <vt:lpstr>PowerPoint Presentation</vt:lpstr>
      <vt:lpstr>What does $198.35 get you?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What's Free...</vt:lpstr>
      <vt:lpstr>Revenue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Looking at Data</vt:lpstr>
      <vt:lpstr>PowerPoint Presentation</vt:lpstr>
      <vt:lpstr>Start of Registration to Class End</vt:lpstr>
      <vt:lpstr>PowerPoint Presentation</vt:lpstr>
      <vt:lpstr>PowerPoint Presentation</vt:lpstr>
      <vt:lpstr>Advantages of Scheduled MOOCs</vt:lpstr>
      <vt:lpstr>Problems With Scheduled MOOCs</vt:lpstr>
      <vt:lpstr>Self-Paced Technical Issues</vt:lpstr>
      <vt:lpstr>Lead Community Teaching Assistants</vt:lpstr>
      <vt:lpstr>PowerPoint Presentation</vt:lpstr>
      <vt:lpstr>But when SELF PACED works...</vt:lpstr>
      <vt:lpstr>Why not Self Paced Right Away?</vt:lpstr>
      <vt:lpstr>Course Development by Semesters</vt:lpstr>
      <vt:lpstr>PowerPoint Presentation</vt:lpstr>
      <vt:lpstr>Beyond Self Paced...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Notre Dame</dc:title>
  <dc:creator>Charles Severance</dc:creator>
  <cp:lastModifiedBy>Charles Severance</cp:lastModifiedBy>
  <cp:revision>33</cp:revision>
  <dcterms:created xsi:type="dcterms:W3CDTF">2014-10-06T19:03:15Z</dcterms:created>
  <dcterms:modified xsi:type="dcterms:W3CDTF">2014-10-08T00:52:50Z</dcterms:modified>
</cp:coreProperties>
</file>